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Molengo"/>
      <p:regular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KoHo"/>
      <p:regular r:id="rId44"/>
      <p:bold r:id="rId45"/>
      <p:italic r:id="rId46"/>
      <p:boldItalic r:id="rId47"/>
    </p:embeddedFont>
    <p:embeddedFont>
      <p:font typeface="Crete Round"/>
      <p:regular r:id="rId48"/>
      <p:italic r:id="rId49"/>
    </p:embeddedFont>
    <p:embeddedFont>
      <p:font typeface="Fira Sans Extra Condensed"/>
      <p:regular r:id="rId50"/>
      <p:bold r:id="rId51"/>
      <p:italic r:id="rId52"/>
      <p:boldItalic r:id="rId53"/>
    </p:embeddedFont>
    <p:embeddedFont>
      <p:font typeface="KoHo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gym5nv16giStu9oikiWYUodqY6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KoHo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KoHo-italic.fntdata"/><Relationship Id="rId45" Type="http://schemas.openxmlformats.org/officeDocument/2006/relationships/font" Target="fonts/KoH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reteRound-regular.fntdata"/><Relationship Id="rId47" Type="http://schemas.openxmlformats.org/officeDocument/2006/relationships/font" Target="fonts/KoHo-boldItalic.fntdata"/><Relationship Id="rId49" Type="http://schemas.openxmlformats.org/officeDocument/2006/relationships/font" Target="fonts/CreteRoun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Molengo-regular.fntdata"/><Relationship Id="rId34" Type="http://schemas.openxmlformats.org/officeDocument/2006/relationships/slide" Target="slides/slide30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-bold.fntdata"/><Relationship Id="rId50" Type="http://schemas.openxmlformats.org/officeDocument/2006/relationships/font" Target="fonts/FiraSansExtraCondensed-regular.fntdata"/><Relationship Id="rId53" Type="http://schemas.openxmlformats.org/officeDocument/2006/relationships/font" Target="fonts/FiraSansExtraCondensed-boldItalic.fntdata"/><Relationship Id="rId52" Type="http://schemas.openxmlformats.org/officeDocument/2006/relationships/font" Target="fonts/FiraSansExtraCondensed-italic.fntdata"/><Relationship Id="rId11" Type="http://schemas.openxmlformats.org/officeDocument/2006/relationships/slide" Target="slides/slide7.xml"/><Relationship Id="rId55" Type="http://schemas.openxmlformats.org/officeDocument/2006/relationships/font" Target="fonts/KoHoMedium-bold.fntdata"/><Relationship Id="rId10" Type="http://schemas.openxmlformats.org/officeDocument/2006/relationships/slide" Target="slides/slide6.xml"/><Relationship Id="rId54" Type="http://schemas.openxmlformats.org/officeDocument/2006/relationships/font" Target="fonts/KoHoMedium-regular.fntdata"/><Relationship Id="rId13" Type="http://schemas.openxmlformats.org/officeDocument/2006/relationships/slide" Target="slides/slide9.xml"/><Relationship Id="rId57" Type="http://schemas.openxmlformats.org/officeDocument/2006/relationships/font" Target="fonts/KoHo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KoHo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2"/>
          <p:cNvSpPr txBox="1"/>
          <p:nvPr>
            <p:ph type="title"/>
          </p:nvPr>
        </p:nvSpPr>
        <p:spPr>
          <a:xfrm>
            <a:off x="457200" y="4095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type="title"/>
          </p:nvPr>
        </p:nvSpPr>
        <p:spPr>
          <a:xfrm>
            <a:off x="4130050" y="1729538"/>
            <a:ext cx="940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5" name="Google Shape;55;p44"/>
          <p:cNvSpPr txBox="1"/>
          <p:nvPr>
            <p:ph idx="2" type="title"/>
          </p:nvPr>
        </p:nvSpPr>
        <p:spPr>
          <a:xfrm>
            <a:off x="1626300" y="3274150"/>
            <a:ext cx="940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p44"/>
          <p:cNvSpPr txBox="1"/>
          <p:nvPr>
            <p:ph idx="3" type="title"/>
          </p:nvPr>
        </p:nvSpPr>
        <p:spPr>
          <a:xfrm>
            <a:off x="637975" y="1729538"/>
            <a:ext cx="940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7" name="Google Shape;57;p44"/>
          <p:cNvSpPr txBox="1"/>
          <p:nvPr>
            <p:ph idx="4" type="title"/>
          </p:nvPr>
        </p:nvSpPr>
        <p:spPr>
          <a:xfrm>
            <a:off x="5157425" y="3274150"/>
            <a:ext cx="940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8" name="Google Shape;58;p44"/>
          <p:cNvSpPr txBox="1"/>
          <p:nvPr>
            <p:ph idx="5"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1" type="subTitle"/>
          </p:nvPr>
        </p:nvSpPr>
        <p:spPr>
          <a:xfrm>
            <a:off x="6145750" y="3274150"/>
            <a:ext cx="2408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6" type="subTitle"/>
          </p:nvPr>
        </p:nvSpPr>
        <p:spPr>
          <a:xfrm>
            <a:off x="5118375" y="1729538"/>
            <a:ext cx="2408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7" type="subTitle"/>
          </p:nvPr>
        </p:nvSpPr>
        <p:spPr>
          <a:xfrm>
            <a:off x="2614625" y="3274150"/>
            <a:ext cx="2408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8" type="subTitle"/>
          </p:nvPr>
        </p:nvSpPr>
        <p:spPr>
          <a:xfrm>
            <a:off x="1626300" y="1729538"/>
            <a:ext cx="2408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9" type="subTitle"/>
          </p:nvPr>
        </p:nvSpPr>
        <p:spPr>
          <a:xfrm>
            <a:off x="1626300" y="2124931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3" type="subTitle"/>
          </p:nvPr>
        </p:nvSpPr>
        <p:spPr>
          <a:xfrm>
            <a:off x="5118375" y="2124943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4"/>
          <p:cNvSpPr txBox="1"/>
          <p:nvPr>
            <p:ph idx="14" type="subTitle"/>
          </p:nvPr>
        </p:nvSpPr>
        <p:spPr>
          <a:xfrm>
            <a:off x="2634150" y="3683568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5" type="subTitle"/>
          </p:nvPr>
        </p:nvSpPr>
        <p:spPr>
          <a:xfrm>
            <a:off x="6145750" y="3683563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bg>
      <p:bgPr>
        <a:solidFill>
          <a:schemeClr val="accent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" type="subTitle"/>
          </p:nvPr>
        </p:nvSpPr>
        <p:spPr>
          <a:xfrm>
            <a:off x="6487100" y="2902813"/>
            <a:ext cx="1971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2" type="subTitle"/>
          </p:nvPr>
        </p:nvSpPr>
        <p:spPr>
          <a:xfrm>
            <a:off x="6487100" y="1681013"/>
            <a:ext cx="1971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3" type="subTitle"/>
          </p:nvPr>
        </p:nvSpPr>
        <p:spPr>
          <a:xfrm>
            <a:off x="685800" y="2902813"/>
            <a:ext cx="1971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4" type="subTitle"/>
          </p:nvPr>
        </p:nvSpPr>
        <p:spPr>
          <a:xfrm>
            <a:off x="685800" y="1681013"/>
            <a:ext cx="1971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5" type="subTitle"/>
          </p:nvPr>
        </p:nvSpPr>
        <p:spPr>
          <a:xfrm>
            <a:off x="6050000" y="3303888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6" type="subTitle"/>
          </p:nvPr>
        </p:nvSpPr>
        <p:spPr>
          <a:xfrm>
            <a:off x="6050000" y="2082084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7" type="subTitle"/>
          </p:nvPr>
        </p:nvSpPr>
        <p:spPr>
          <a:xfrm>
            <a:off x="685800" y="3303888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8" type="subTitle"/>
          </p:nvPr>
        </p:nvSpPr>
        <p:spPr>
          <a:xfrm>
            <a:off x="685800" y="2082093"/>
            <a:ext cx="240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/>
          <p:nvPr/>
        </p:nvSpPr>
        <p:spPr>
          <a:xfrm rot="-1057018">
            <a:off x="7320336" y="-87392"/>
            <a:ext cx="7796901" cy="3400815"/>
          </a:xfrm>
          <a:custGeom>
            <a:rect b="b" l="l" r="r" t="t"/>
            <a:pathLst>
              <a:path extrusionOk="0" fill="none" h="63771" w="146205">
                <a:moveTo>
                  <a:pt x="28846" y="63770"/>
                </a:moveTo>
                <a:cubicBezTo>
                  <a:pt x="28208" y="59576"/>
                  <a:pt x="25199" y="56232"/>
                  <a:pt x="22342" y="53132"/>
                </a:cubicBezTo>
                <a:cubicBezTo>
                  <a:pt x="18724" y="49211"/>
                  <a:pt x="15107" y="45320"/>
                  <a:pt x="11521" y="41399"/>
                </a:cubicBezTo>
                <a:cubicBezTo>
                  <a:pt x="6931" y="36445"/>
                  <a:pt x="2159" y="31065"/>
                  <a:pt x="1217" y="24408"/>
                </a:cubicBezTo>
                <a:cubicBezTo>
                  <a:pt x="1" y="15745"/>
                  <a:pt x="6080" y="7174"/>
                  <a:pt x="14074" y="3587"/>
                </a:cubicBezTo>
                <a:cubicBezTo>
                  <a:pt x="22038" y="0"/>
                  <a:pt x="31369" y="578"/>
                  <a:pt x="39758" y="3070"/>
                </a:cubicBezTo>
                <a:cubicBezTo>
                  <a:pt x="48148" y="5532"/>
                  <a:pt x="55929" y="9697"/>
                  <a:pt x="63923" y="13253"/>
                </a:cubicBezTo>
                <a:cubicBezTo>
                  <a:pt x="89729" y="24682"/>
                  <a:pt x="119881" y="29302"/>
                  <a:pt x="146204" y="19150"/>
                </a:cubicBezTo>
              </a:path>
            </a:pathLst>
          </a:custGeom>
          <a:noFill/>
          <a:ln cap="flat" cmpd="sng" w="38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6"/>
          <p:cNvSpPr/>
          <p:nvPr/>
        </p:nvSpPr>
        <p:spPr>
          <a:xfrm>
            <a:off x="-248500" y="-132625"/>
            <a:ext cx="3823800" cy="2751600"/>
          </a:xfrm>
          <a:custGeom>
            <a:rect b="b" l="l" r="r" t="t"/>
            <a:pathLst>
              <a:path extrusionOk="0" fill="none" h="110064" w="152952">
                <a:moveTo>
                  <a:pt x="0" y="81066"/>
                </a:moveTo>
                <a:cubicBezTo>
                  <a:pt x="13405" y="71126"/>
                  <a:pt x="30244" y="69272"/>
                  <a:pt x="46202" y="73102"/>
                </a:cubicBezTo>
                <a:cubicBezTo>
                  <a:pt x="53679" y="74896"/>
                  <a:pt x="62220" y="77570"/>
                  <a:pt x="68664" y="81826"/>
                </a:cubicBezTo>
                <a:cubicBezTo>
                  <a:pt x="80519" y="89668"/>
                  <a:pt x="92008" y="99090"/>
                  <a:pt x="105443" y="104440"/>
                </a:cubicBezTo>
                <a:cubicBezTo>
                  <a:pt x="118483" y="109668"/>
                  <a:pt x="136204" y="110063"/>
                  <a:pt x="145930" y="98239"/>
                </a:cubicBezTo>
                <a:cubicBezTo>
                  <a:pt x="152070" y="90792"/>
                  <a:pt x="152952" y="79972"/>
                  <a:pt x="150155" y="70731"/>
                </a:cubicBezTo>
                <a:cubicBezTo>
                  <a:pt x="146082" y="57175"/>
                  <a:pt x="133559" y="48907"/>
                  <a:pt x="131340" y="34804"/>
                </a:cubicBezTo>
                <a:cubicBezTo>
                  <a:pt x="129364" y="22311"/>
                  <a:pt x="133468" y="8724"/>
                  <a:pt x="142799" y="1"/>
                </a:cubicBezTo>
              </a:path>
            </a:pathLst>
          </a:custGeom>
          <a:noFill/>
          <a:ln cap="flat" cmpd="sng" w="38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2" type="title"/>
          </p:nvPr>
        </p:nvSpPr>
        <p:spPr>
          <a:xfrm>
            <a:off x="1102660" y="3270500"/>
            <a:ext cx="182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46"/>
          <p:cNvSpPr txBox="1"/>
          <p:nvPr>
            <p:ph idx="1" type="subTitle"/>
          </p:nvPr>
        </p:nvSpPr>
        <p:spPr>
          <a:xfrm>
            <a:off x="1102660" y="3681025"/>
            <a:ext cx="18288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46"/>
          <p:cNvSpPr txBox="1"/>
          <p:nvPr>
            <p:ph idx="3" type="title"/>
          </p:nvPr>
        </p:nvSpPr>
        <p:spPr>
          <a:xfrm>
            <a:off x="3520500" y="3270504"/>
            <a:ext cx="2103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46"/>
          <p:cNvSpPr txBox="1"/>
          <p:nvPr>
            <p:ph idx="4" type="subTitle"/>
          </p:nvPr>
        </p:nvSpPr>
        <p:spPr>
          <a:xfrm>
            <a:off x="3657600" y="3681029"/>
            <a:ext cx="18288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46"/>
          <p:cNvSpPr txBox="1"/>
          <p:nvPr>
            <p:ph idx="5" type="title"/>
          </p:nvPr>
        </p:nvSpPr>
        <p:spPr>
          <a:xfrm>
            <a:off x="6206090" y="3273552"/>
            <a:ext cx="182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46"/>
          <p:cNvSpPr txBox="1"/>
          <p:nvPr>
            <p:ph idx="6" type="subTitle"/>
          </p:nvPr>
        </p:nvSpPr>
        <p:spPr>
          <a:xfrm>
            <a:off x="6206090" y="3684077"/>
            <a:ext cx="18288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3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3"/>
          <p:cNvSpPr txBox="1"/>
          <p:nvPr>
            <p:ph idx="1" type="subTitle"/>
          </p:nvPr>
        </p:nvSpPr>
        <p:spPr>
          <a:xfrm>
            <a:off x="685800" y="2515863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2" type="subTitle"/>
          </p:nvPr>
        </p:nvSpPr>
        <p:spPr>
          <a:xfrm>
            <a:off x="685800" y="2934663"/>
            <a:ext cx="4045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3" type="subTitle"/>
          </p:nvPr>
        </p:nvSpPr>
        <p:spPr>
          <a:xfrm>
            <a:off x="685800" y="2097063"/>
            <a:ext cx="1378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2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2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4"/>
          <p:cNvSpPr txBox="1"/>
          <p:nvPr>
            <p:ph type="ctrTitle"/>
          </p:nvPr>
        </p:nvSpPr>
        <p:spPr>
          <a:xfrm>
            <a:off x="457200" y="658050"/>
            <a:ext cx="74658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4"/>
          <p:cNvSpPr txBox="1"/>
          <p:nvPr>
            <p:ph idx="1" type="subTitle"/>
          </p:nvPr>
        </p:nvSpPr>
        <p:spPr>
          <a:xfrm>
            <a:off x="457200" y="2524825"/>
            <a:ext cx="3528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148025" y="-955200"/>
            <a:ext cx="6848100" cy="684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827875" y="724800"/>
            <a:ext cx="3488100" cy="3488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>
            <p:ph idx="4294967295" type="ctrTitle"/>
          </p:nvPr>
        </p:nvSpPr>
        <p:spPr>
          <a:xfrm>
            <a:off x="2904225" y="1844700"/>
            <a:ext cx="34881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KoHo Medium"/>
                <a:ea typeface="KoHo Medium"/>
                <a:cs typeface="KoHo Medium"/>
                <a:sym typeface="KoHo Medium"/>
              </a:rPr>
              <a:t>RECLAIM</a:t>
            </a:r>
            <a:endParaRPr b="0" i="0" sz="6000" u="none" cap="none" strike="noStrike">
              <a:solidFill>
                <a:schemeClr val="dk1"/>
              </a:solidFill>
              <a:latin typeface="KoHo Medium"/>
              <a:ea typeface="KoHo Medium"/>
              <a:cs typeface="KoHo Medium"/>
              <a:sym typeface="KoHo Medium"/>
            </a:endParaRPr>
          </a:p>
        </p:txBody>
      </p:sp>
      <p:sp>
        <p:nvSpPr>
          <p:cNvPr id="95" name="Google Shape;95;p1"/>
          <p:cNvSpPr txBox="1"/>
          <p:nvPr>
            <p:ph idx="4294967295" type="subTitle"/>
          </p:nvPr>
        </p:nvSpPr>
        <p:spPr>
          <a:xfrm>
            <a:off x="2828025" y="2861350"/>
            <a:ext cx="34881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Molengo"/>
                <a:ea typeface="Molengo"/>
                <a:cs typeface="Molengo"/>
                <a:sym typeface="Molengo"/>
              </a:rPr>
              <a:t>Everything is for sale</a:t>
            </a:r>
            <a:endParaRPr b="0" i="0" sz="2100" u="none" cap="none" strike="noStrike">
              <a:solidFill>
                <a:srgbClr val="FFFFFF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3174047" y="108725"/>
            <a:ext cx="24204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OUR PROTOTYPE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75" y="1466850"/>
            <a:ext cx="11906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6500" y="1466850"/>
            <a:ext cx="1190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6213" y="1471613"/>
            <a:ext cx="11906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9300" y="1466850"/>
            <a:ext cx="1190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2375" y="1466850"/>
            <a:ext cx="1190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5450" y="1466863"/>
            <a:ext cx="11906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Our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3975650"/>
            <a:ext cx="9165000" cy="11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1"/>
          <p:cNvPicPr preferRelativeResize="0"/>
          <p:nvPr/>
        </p:nvPicPr>
        <p:blipFill rotWithShape="1">
          <a:blip r:embed="rId3">
            <a:alphaModFix/>
          </a:blip>
          <a:srcRect b="0" l="11833" r="4532" t="0"/>
          <a:stretch/>
        </p:blipFill>
        <p:spPr>
          <a:xfrm>
            <a:off x="2488750" y="1361200"/>
            <a:ext cx="1729800" cy="191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1"/>
          <p:cNvPicPr preferRelativeResize="0"/>
          <p:nvPr/>
        </p:nvPicPr>
        <p:blipFill rotWithShape="1">
          <a:blip r:embed="rId4">
            <a:alphaModFix/>
          </a:blip>
          <a:srcRect b="497" l="39570" r="10301" t="0"/>
          <a:stretch/>
        </p:blipFill>
        <p:spPr>
          <a:xfrm>
            <a:off x="254625" y="1365151"/>
            <a:ext cx="1729799" cy="19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 rotWithShape="1">
          <a:blip r:embed="rId5">
            <a:alphaModFix/>
          </a:blip>
          <a:srcRect b="0" l="38143" r="11487" t="0"/>
          <a:stretch/>
        </p:blipFill>
        <p:spPr>
          <a:xfrm>
            <a:off x="6957000" y="1361200"/>
            <a:ext cx="1729799" cy="191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254632" y="34582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ISABEL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2488619" y="34582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IBTI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4722619" y="34582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JASON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6942257" y="34582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ALLYSSA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6">
            <a:alphaModFix/>
          </a:blip>
          <a:srcRect b="0" l="15933" r="15941" t="0"/>
          <a:stretch/>
        </p:blipFill>
        <p:spPr>
          <a:xfrm>
            <a:off x="261750" y="1354951"/>
            <a:ext cx="1729799" cy="19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"/>
          <p:cNvSpPr txBox="1"/>
          <p:nvPr/>
        </p:nvSpPr>
        <p:spPr>
          <a:xfrm>
            <a:off x="261494" y="34480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JASON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4" name="Google Shape;304;p11"/>
          <p:cNvPicPr preferRelativeResize="0"/>
          <p:nvPr/>
        </p:nvPicPr>
        <p:blipFill rotWithShape="1">
          <a:blip r:embed="rId4">
            <a:alphaModFix/>
          </a:blip>
          <a:srcRect b="497" l="39570" r="10301" t="0"/>
          <a:stretch/>
        </p:blipFill>
        <p:spPr>
          <a:xfrm>
            <a:off x="4722875" y="1356001"/>
            <a:ext cx="1729799" cy="19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1"/>
          <p:cNvSpPr txBox="1"/>
          <p:nvPr/>
        </p:nvSpPr>
        <p:spPr>
          <a:xfrm>
            <a:off x="4715507" y="344910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ISABEL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/>
          <p:nvPr/>
        </p:nvSpPr>
        <p:spPr>
          <a:xfrm>
            <a:off x="518925" y="1765500"/>
            <a:ext cx="1201200" cy="1201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658325" y="1920625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54632" y="33820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2488619" y="33820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DEMO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4" name="Google Shape;314;p12"/>
          <p:cNvSpPr txBox="1"/>
          <p:nvPr/>
        </p:nvSpPr>
        <p:spPr>
          <a:xfrm>
            <a:off x="4722619" y="33820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TASKS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2"/>
          <p:cNvSpPr txBox="1"/>
          <p:nvPr/>
        </p:nvSpPr>
        <p:spPr>
          <a:xfrm>
            <a:off x="6942257" y="3382059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INTERVIEW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2752925" y="1784725"/>
            <a:ext cx="1201200" cy="1201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2"/>
          <p:cNvSpPr/>
          <p:nvPr/>
        </p:nvSpPr>
        <p:spPr>
          <a:xfrm>
            <a:off x="2892325" y="1939850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2000575" y="2255850"/>
            <a:ext cx="3492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4232050" y="2255850"/>
            <a:ext cx="3492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6458863" y="2255850"/>
            <a:ext cx="3492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4986925" y="1803950"/>
            <a:ext cx="1201200" cy="1201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5126325" y="1959075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7220925" y="1823175"/>
            <a:ext cx="1201200" cy="1201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7360325" y="1978300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862" y="2096093"/>
            <a:ext cx="655337" cy="65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9475" y="2115325"/>
            <a:ext cx="655350" cy="6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5851" y="2057649"/>
            <a:ext cx="655350" cy="6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674" y="2057650"/>
            <a:ext cx="655350" cy="6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Experimental Method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/>
          <p:nvPr/>
        </p:nvSpPr>
        <p:spPr>
          <a:xfrm>
            <a:off x="518925" y="1994100"/>
            <a:ext cx="1201200" cy="120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658325" y="2149225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2752925" y="2013325"/>
            <a:ext cx="1201200" cy="120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2892325" y="2168450"/>
            <a:ext cx="929400" cy="929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625" y="1524925"/>
            <a:ext cx="3938476" cy="2178388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25" y="1524913"/>
            <a:ext cx="3938485" cy="2203788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13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3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Experimental Protocol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00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334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069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4"/>
          <p:cNvSpPr txBox="1"/>
          <p:nvPr/>
        </p:nvSpPr>
        <p:spPr>
          <a:xfrm>
            <a:off x="3174047" y="108725"/>
            <a:ext cx="24204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TASK 1: REQUEST AN ITEM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3605800" y="2874400"/>
            <a:ext cx="462000" cy="3282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1995600" y="4188850"/>
            <a:ext cx="462000" cy="3282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00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934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0469" y="766575"/>
            <a:ext cx="1849832" cy="37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5"/>
          <p:cNvSpPr txBox="1"/>
          <p:nvPr/>
        </p:nvSpPr>
        <p:spPr>
          <a:xfrm>
            <a:off x="3076575" y="108725"/>
            <a:ext cx="26322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FINDINGS: REQUEST AN ITEM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6995300" y="1022900"/>
            <a:ext cx="15750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Quickly performed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6995300" y="1554625"/>
            <a:ext cx="1710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Went smoothly 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7004150" y="2045625"/>
            <a:ext cx="1557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“Easy”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66" name="Google Shape;366;p15"/>
          <p:cNvCxnSpPr>
            <a:stCxn id="367" idx="0"/>
            <a:endCxn id="368" idx="4"/>
          </p:cNvCxnSpPr>
          <p:nvPr/>
        </p:nvCxnSpPr>
        <p:spPr>
          <a:xfrm>
            <a:off x="6852125" y="959283"/>
            <a:ext cx="0" cy="1292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15"/>
          <p:cNvSpPr/>
          <p:nvPr/>
        </p:nvSpPr>
        <p:spPr>
          <a:xfrm>
            <a:off x="6714575" y="959283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/>
          <p:nvPr/>
        </p:nvSpPr>
        <p:spPr>
          <a:xfrm>
            <a:off x="6714575" y="1470416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15"/>
          <p:cNvGrpSpPr/>
          <p:nvPr/>
        </p:nvGrpSpPr>
        <p:grpSpPr>
          <a:xfrm>
            <a:off x="6758371" y="997853"/>
            <a:ext cx="187501" cy="187501"/>
            <a:chOff x="1487200" y="4993750"/>
            <a:chExt cx="483125" cy="483125"/>
          </a:xfrm>
        </p:grpSpPr>
        <p:sp>
          <p:nvSpPr>
            <p:cNvPr id="371" name="Google Shape;371;p1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6758371" y="1514228"/>
            <a:ext cx="187501" cy="187501"/>
            <a:chOff x="1487200" y="4993750"/>
            <a:chExt cx="483125" cy="483125"/>
          </a:xfrm>
        </p:grpSpPr>
        <p:sp>
          <p:nvSpPr>
            <p:cNvPr id="374" name="Google Shape;374;p1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5"/>
          <p:cNvSpPr/>
          <p:nvPr/>
        </p:nvSpPr>
        <p:spPr>
          <a:xfrm>
            <a:off x="6714575" y="1976775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15"/>
          <p:cNvGrpSpPr/>
          <p:nvPr/>
        </p:nvGrpSpPr>
        <p:grpSpPr>
          <a:xfrm>
            <a:off x="6758371" y="2020578"/>
            <a:ext cx="187501" cy="187501"/>
            <a:chOff x="1487200" y="4993750"/>
            <a:chExt cx="483125" cy="483125"/>
          </a:xfrm>
        </p:grpSpPr>
        <p:sp>
          <p:nvSpPr>
            <p:cNvPr id="377" name="Google Shape;377;p1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"/>
          <p:cNvSpPr/>
          <p:nvPr/>
        </p:nvSpPr>
        <p:spPr>
          <a:xfrm>
            <a:off x="4993675" y="93597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6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FFFFF"/>
                </a:solidFill>
              </a:rPr>
              <a:t>Allyssa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 txBox="1"/>
          <p:nvPr>
            <p:ph idx="2" type="subTitle"/>
          </p:nvPr>
        </p:nvSpPr>
        <p:spPr>
          <a:xfrm>
            <a:off x="1126275" y="2317225"/>
            <a:ext cx="31596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“It’s pretty intuitive…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easiest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 path I’ve ever gone through to get an item”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386" name="Google Shape;386;p16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Young adult who lives in a college town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387" name="Google Shape;387;p16"/>
          <p:cNvPicPr preferRelativeResize="0"/>
          <p:nvPr/>
        </p:nvPicPr>
        <p:blipFill rotWithShape="1">
          <a:blip r:embed="rId3">
            <a:alphaModFix/>
          </a:blip>
          <a:srcRect b="0" l="33499" r="10603" t="0"/>
          <a:stretch/>
        </p:blipFill>
        <p:spPr>
          <a:xfrm>
            <a:off x="5188817" y="1131117"/>
            <a:ext cx="2974200" cy="297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8" name="Google Shape;3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/>
          <p:nvPr/>
        </p:nvSpPr>
        <p:spPr>
          <a:xfrm>
            <a:off x="4993675" y="96812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7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FFFFF"/>
                </a:solidFill>
              </a:rPr>
              <a:t>Jason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5" name="Google Shape;395;p17"/>
          <p:cNvSpPr txBox="1"/>
          <p:nvPr>
            <p:ph idx="2" type="subTitle"/>
          </p:nvPr>
        </p:nvSpPr>
        <p:spPr>
          <a:xfrm>
            <a:off x="1126275" y="2317225"/>
            <a:ext cx="348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“Really </a:t>
            </a:r>
            <a:r>
              <a:rPr b="1" i="1"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clear</a:t>
            </a:r>
            <a:r>
              <a:rPr i="1"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, pretty obvious”</a:t>
            </a:r>
            <a:endParaRPr b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396" name="Google Shape;396;p17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High school student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3">
            <a:alphaModFix/>
          </a:blip>
          <a:srcRect b="0" l="12383" r="12383" t="0"/>
          <a:stretch/>
        </p:blipFill>
        <p:spPr>
          <a:xfrm>
            <a:off x="5188817" y="1163267"/>
            <a:ext cx="2974200" cy="297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088" y="766575"/>
            <a:ext cx="1925975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788" y="745563"/>
            <a:ext cx="1925975" cy="38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6489" y="757251"/>
            <a:ext cx="1925975" cy="38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 txBox="1"/>
          <p:nvPr/>
        </p:nvSpPr>
        <p:spPr>
          <a:xfrm>
            <a:off x="3174047" y="108725"/>
            <a:ext cx="24204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TASK 2: MAKE AN OFFER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5016738" y="2922025"/>
            <a:ext cx="462000" cy="1737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531" y="778275"/>
            <a:ext cx="1849832" cy="37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700675" y="4224375"/>
            <a:ext cx="385200" cy="2736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2712050" y="1759975"/>
            <a:ext cx="1552800" cy="383100"/>
          </a:xfrm>
          <a:prstGeom prst="rect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9"/>
          <p:cNvSpPr txBox="1"/>
          <p:nvPr/>
        </p:nvSpPr>
        <p:spPr>
          <a:xfrm>
            <a:off x="3095625" y="108725"/>
            <a:ext cx="26130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FINDINGS:  MAKE AN OFFER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18" name="Google Shape;4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88" y="766575"/>
            <a:ext cx="1925975" cy="3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6225" y="766575"/>
            <a:ext cx="1966780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4789" y="766576"/>
            <a:ext cx="1925975" cy="38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 txBox="1"/>
          <p:nvPr/>
        </p:nvSpPr>
        <p:spPr>
          <a:xfrm>
            <a:off x="6995300" y="1022900"/>
            <a:ext cx="15750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Performed quickly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2" name="Google Shape;422;p19"/>
          <p:cNvSpPr txBox="1"/>
          <p:nvPr/>
        </p:nvSpPr>
        <p:spPr>
          <a:xfrm>
            <a:off x="6995300" y="1554625"/>
            <a:ext cx="17103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Went smoothly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3" name="Google Shape;423;p19"/>
          <p:cNvSpPr txBox="1"/>
          <p:nvPr/>
        </p:nvSpPr>
        <p:spPr>
          <a:xfrm>
            <a:off x="7004150" y="2045625"/>
            <a:ext cx="19260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Liked viewing declined offer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24" name="Google Shape;424;p19"/>
          <p:cNvCxnSpPr>
            <a:stCxn id="425" idx="4"/>
            <a:endCxn id="426" idx="4"/>
          </p:cNvCxnSpPr>
          <p:nvPr/>
        </p:nvCxnSpPr>
        <p:spPr>
          <a:xfrm>
            <a:off x="6852125" y="1234383"/>
            <a:ext cx="0" cy="1017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" name="Google Shape;425;p19"/>
          <p:cNvSpPr/>
          <p:nvPr/>
        </p:nvSpPr>
        <p:spPr>
          <a:xfrm>
            <a:off x="6714575" y="959283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6714575" y="1470416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19"/>
          <p:cNvGrpSpPr/>
          <p:nvPr/>
        </p:nvGrpSpPr>
        <p:grpSpPr>
          <a:xfrm>
            <a:off x="6758371" y="997853"/>
            <a:ext cx="187501" cy="187501"/>
            <a:chOff x="1487200" y="4993750"/>
            <a:chExt cx="483125" cy="483125"/>
          </a:xfrm>
        </p:grpSpPr>
        <p:sp>
          <p:nvSpPr>
            <p:cNvPr id="429" name="Google Shape;429;p1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19"/>
          <p:cNvGrpSpPr/>
          <p:nvPr/>
        </p:nvGrpSpPr>
        <p:grpSpPr>
          <a:xfrm>
            <a:off x="6758371" y="1514228"/>
            <a:ext cx="187501" cy="187501"/>
            <a:chOff x="1487200" y="4993750"/>
            <a:chExt cx="483125" cy="483125"/>
          </a:xfrm>
        </p:grpSpPr>
        <p:sp>
          <p:nvSpPr>
            <p:cNvPr id="432" name="Google Shape;432;p1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19"/>
          <p:cNvSpPr/>
          <p:nvPr/>
        </p:nvSpPr>
        <p:spPr>
          <a:xfrm>
            <a:off x="6714575" y="1976775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19"/>
          <p:cNvGrpSpPr/>
          <p:nvPr/>
        </p:nvGrpSpPr>
        <p:grpSpPr>
          <a:xfrm>
            <a:off x="6758371" y="2020578"/>
            <a:ext cx="187501" cy="187501"/>
            <a:chOff x="1487200" y="4993750"/>
            <a:chExt cx="483125" cy="483125"/>
          </a:xfrm>
        </p:grpSpPr>
        <p:sp>
          <p:nvSpPr>
            <p:cNvPr id="435" name="Google Shape;435;p1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19"/>
          <p:cNvSpPr/>
          <p:nvPr/>
        </p:nvSpPr>
        <p:spPr>
          <a:xfrm>
            <a:off x="4905375" y="2404275"/>
            <a:ext cx="1333500" cy="1875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0" y="1356000"/>
            <a:ext cx="9144000" cy="31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79582" y="1699272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IGOR B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613569" y="1699272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MILES M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847582" y="1699272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DISNEY V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4946" r="4945" t="0"/>
          <a:stretch/>
        </p:blipFill>
        <p:spPr>
          <a:xfrm>
            <a:off x="2613575" y="2242438"/>
            <a:ext cx="1729801" cy="191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25015" t="17197"/>
          <a:stretch/>
        </p:blipFill>
        <p:spPr>
          <a:xfrm>
            <a:off x="379450" y="2246389"/>
            <a:ext cx="1729798" cy="19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 b="0" l="4946" r="4945" t="0"/>
          <a:stretch/>
        </p:blipFill>
        <p:spPr>
          <a:xfrm>
            <a:off x="4862200" y="2242438"/>
            <a:ext cx="1729802" cy="1919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7034619" y="1699272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MELISSA W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 b="0" l="1310" r="31106" t="0"/>
          <a:stretch/>
        </p:blipFill>
        <p:spPr>
          <a:xfrm>
            <a:off x="7034750" y="2242438"/>
            <a:ext cx="1729802" cy="19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</a:rPr>
              <a:t>Ibiti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3" name="Google Shape;443;p20"/>
          <p:cNvSpPr txBox="1"/>
          <p:nvPr>
            <p:ph idx="2" type="subTitle"/>
          </p:nvPr>
        </p:nvSpPr>
        <p:spPr>
          <a:xfrm>
            <a:off x="1126275" y="2317225"/>
            <a:ext cx="31596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“I think having a declined offer displayed on the page is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useful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 so that I do not make a similar offer... I think that was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amazing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.”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444" name="Google Shape;444;p20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College student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445" name="Google Shape;4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0"/>
          <p:cNvSpPr/>
          <p:nvPr/>
        </p:nvSpPr>
        <p:spPr>
          <a:xfrm>
            <a:off x="4993675" y="93597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20"/>
          <p:cNvPicPr preferRelativeResize="0"/>
          <p:nvPr/>
        </p:nvPicPr>
        <p:blipFill rotWithShape="1">
          <a:blip r:embed="rId4">
            <a:alphaModFix/>
          </a:blip>
          <a:srcRect b="0" l="3590" r="3590" t="0"/>
          <a:stretch/>
        </p:blipFill>
        <p:spPr>
          <a:xfrm>
            <a:off x="5188817" y="1131117"/>
            <a:ext cx="2974200" cy="297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FFFFF"/>
                </a:solidFill>
              </a:rPr>
              <a:t>Isabel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3" name="Google Shape;453;p21"/>
          <p:cNvSpPr txBox="1"/>
          <p:nvPr>
            <p:ph idx="2" type="subTitle"/>
          </p:nvPr>
        </p:nvSpPr>
        <p:spPr>
          <a:xfrm>
            <a:off x="1126275" y="2305050"/>
            <a:ext cx="31596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“It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made sense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 how to post the offer”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454" name="Google Shape;454;p21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Graduate student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455" name="Google Shape;4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1"/>
          <p:cNvSpPr/>
          <p:nvPr/>
        </p:nvSpPr>
        <p:spPr>
          <a:xfrm>
            <a:off x="4993675" y="96812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21"/>
          <p:cNvPicPr preferRelativeResize="0"/>
          <p:nvPr/>
        </p:nvPicPr>
        <p:blipFill rotWithShape="1">
          <a:blip r:embed="rId4">
            <a:alphaModFix/>
          </a:blip>
          <a:srcRect b="0" l="34837" r="9528" t="0"/>
          <a:stretch/>
        </p:blipFill>
        <p:spPr>
          <a:xfrm>
            <a:off x="5188817" y="1163267"/>
            <a:ext cx="2974200" cy="297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8" name="Google Shape;458;p21"/>
          <p:cNvSpPr txBox="1"/>
          <p:nvPr>
            <p:ph idx="2" type="subTitle"/>
          </p:nvPr>
        </p:nvSpPr>
        <p:spPr>
          <a:xfrm>
            <a:off x="1126275" y="3051275"/>
            <a:ext cx="31596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“I like how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simple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 it is”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pic>
        <p:nvPicPr>
          <p:cNvPr id="459" name="Google Shape;4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00" y="3175975"/>
            <a:ext cx="204275" cy="2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2"/>
          <p:cNvSpPr txBox="1"/>
          <p:nvPr/>
        </p:nvSpPr>
        <p:spPr>
          <a:xfrm>
            <a:off x="3174047" y="108725"/>
            <a:ext cx="24204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TASK 3: ACCEPT AN OFFER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66" name="Google Shape;4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2913" y="686398"/>
            <a:ext cx="1956756" cy="387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9824" y="681052"/>
            <a:ext cx="1946064" cy="38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949" y="681052"/>
            <a:ext cx="1946064" cy="38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939" y="721101"/>
            <a:ext cx="1925975" cy="384136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2"/>
          <p:cNvSpPr/>
          <p:nvPr/>
        </p:nvSpPr>
        <p:spPr>
          <a:xfrm>
            <a:off x="1885950" y="1014450"/>
            <a:ext cx="266700" cy="2736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2"/>
          <p:cNvSpPr/>
          <p:nvPr/>
        </p:nvSpPr>
        <p:spPr>
          <a:xfrm>
            <a:off x="2684900" y="1455175"/>
            <a:ext cx="1552800" cy="449700"/>
          </a:xfrm>
          <a:prstGeom prst="rect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2"/>
          <p:cNvSpPr/>
          <p:nvPr/>
        </p:nvSpPr>
        <p:spPr>
          <a:xfrm>
            <a:off x="5086350" y="2838450"/>
            <a:ext cx="357300" cy="1668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3"/>
          <p:cNvSpPr txBox="1"/>
          <p:nvPr/>
        </p:nvSpPr>
        <p:spPr>
          <a:xfrm>
            <a:off x="3076575" y="108725"/>
            <a:ext cx="25908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FINDINGS: ACCEPT AN OFFER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79" name="Google Shape;4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599" y="671014"/>
            <a:ext cx="1946064" cy="38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721100"/>
            <a:ext cx="1925975" cy="382113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3"/>
          <p:cNvSpPr/>
          <p:nvPr/>
        </p:nvSpPr>
        <p:spPr>
          <a:xfrm>
            <a:off x="4932250" y="1905000"/>
            <a:ext cx="1249500" cy="51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3"/>
          <p:cNvSpPr txBox="1"/>
          <p:nvPr/>
        </p:nvSpPr>
        <p:spPr>
          <a:xfrm>
            <a:off x="6995300" y="1022900"/>
            <a:ext cx="2148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" sz="125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Did not initially click bell icon</a:t>
            </a:r>
            <a:endParaRPr b="0" i="0" sz="125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83" name="Google Shape;483;p23"/>
          <p:cNvSpPr txBox="1"/>
          <p:nvPr/>
        </p:nvSpPr>
        <p:spPr>
          <a:xfrm>
            <a:off x="6995300" y="1503925"/>
            <a:ext cx="1881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" sz="125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Ended up on unintended screens</a:t>
            </a:r>
            <a:endParaRPr b="0" i="0" sz="125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84" name="Google Shape;484;p23"/>
          <p:cNvSpPr txBox="1"/>
          <p:nvPr/>
        </p:nvSpPr>
        <p:spPr>
          <a:xfrm>
            <a:off x="7004150" y="2061825"/>
            <a:ext cx="1926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" sz="125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Tried to reach request using +request button</a:t>
            </a:r>
            <a:endParaRPr b="0" i="0" sz="125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85" name="Google Shape;485;p23"/>
          <p:cNvCxnSpPr>
            <a:stCxn id="486" idx="0"/>
            <a:endCxn id="487" idx="0"/>
          </p:cNvCxnSpPr>
          <p:nvPr/>
        </p:nvCxnSpPr>
        <p:spPr>
          <a:xfrm>
            <a:off x="6852125" y="959283"/>
            <a:ext cx="0" cy="177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23"/>
          <p:cNvSpPr/>
          <p:nvPr/>
        </p:nvSpPr>
        <p:spPr>
          <a:xfrm>
            <a:off x="6714575" y="959283"/>
            <a:ext cx="275100" cy="275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3"/>
          <p:cNvSpPr/>
          <p:nvPr/>
        </p:nvSpPr>
        <p:spPr>
          <a:xfrm>
            <a:off x="6714575" y="1546616"/>
            <a:ext cx="275100" cy="275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3"/>
          <p:cNvSpPr/>
          <p:nvPr/>
        </p:nvSpPr>
        <p:spPr>
          <a:xfrm>
            <a:off x="6714575" y="2129175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3"/>
          <p:cNvGrpSpPr/>
          <p:nvPr/>
        </p:nvGrpSpPr>
        <p:grpSpPr>
          <a:xfrm>
            <a:off x="6758371" y="2172978"/>
            <a:ext cx="187501" cy="187501"/>
            <a:chOff x="1487200" y="4993750"/>
            <a:chExt cx="483125" cy="483125"/>
          </a:xfrm>
        </p:grpSpPr>
        <p:sp>
          <p:nvSpPr>
            <p:cNvPr id="491" name="Google Shape;491;p23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23"/>
          <p:cNvGrpSpPr/>
          <p:nvPr/>
        </p:nvGrpSpPr>
        <p:grpSpPr>
          <a:xfrm>
            <a:off x="6758380" y="1588034"/>
            <a:ext cx="187501" cy="187501"/>
            <a:chOff x="2081650" y="4993750"/>
            <a:chExt cx="483125" cy="483125"/>
          </a:xfrm>
        </p:grpSpPr>
        <p:sp>
          <p:nvSpPr>
            <p:cNvPr id="494" name="Google Shape;494;p23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6758380" y="1007884"/>
            <a:ext cx="187501" cy="187501"/>
            <a:chOff x="2081650" y="4993750"/>
            <a:chExt cx="483125" cy="483125"/>
          </a:xfrm>
        </p:grpSpPr>
        <p:sp>
          <p:nvSpPr>
            <p:cNvPr id="497" name="Google Shape;497;p23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23"/>
          <p:cNvSpPr/>
          <p:nvPr/>
        </p:nvSpPr>
        <p:spPr>
          <a:xfrm>
            <a:off x="6714575" y="2735550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23"/>
          <p:cNvGrpSpPr/>
          <p:nvPr/>
        </p:nvGrpSpPr>
        <p:grpSpPr>
          <a:xfrm>
            <a:off x="6758371" y="2779353"/>
            <a:ext cx="187501" cy="187501"/>
            <a:chOff x="1487200" y="4993750"/>
            <a:chExt cx="483125" cy="483125"/>
          </a:xfrm>
        </p:grpSpPr>
        <p:sp>
          <p:nvSpPr>
            <p:cNvPr id="500" name="Google Shape;500;p23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2" name="Google Shape;502;p23"/>
          <p:cNvSpPr txBox="1"/>
          <p:nvPr/>
        </p:nvSpPr>
        <p:spPr>
          <a:xfrm>
            <a:off x="7004900" y="2594250"/>
            <a:ext cx="1710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" sz="125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Liked decline other offers pop-up </a:t>
            </a:r>
            <a:endParaRPr b="0" i="0" sz="125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03" name="Google Shape;50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625" y="697274"/>
            <a:ext cx="1925975" cy="38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3"/>
          <p:cNvSpPr/>
          <p:nvPr/>
        </p:nvSpPr>
        <p:spPr>
          <a:xfrm>
            <a:off x="1860148" y="954800"/>
            <a:ext cx="292500" cy="2736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3"/>
          <p:cNvSpPr/>
          <p:nvPr/>
        </p:nvSpPr>
        <p:spPr>
          <a:xfrm>
            <a:off x="3219435" y="4166625"/>
            <a:ext cx="363900" cy="340500"/>
          </a:xfrm>
          <a:prstGeom prst="ellipse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2476475" y="1171100"/>
            <a:ext cx="790500" cy="340500"/>
          </a:xfrm>
          <a:prstGeom prst="ellipse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</a:rPr>
              <a:t>Ibiti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2" name="Google Shape;512;p24"/>
          <p:cNvSpPr txBox="1"/>
          <p:nvPr>
            <p:ph idx="2" type="subTitle"/>
          </p:nvPr>
        </p:nvSpPr>
        <p:spPr>
          <a:xfrm>
            <a:off x="1126275" y="2317225"/>
            <a:ext cx="31596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“I really appreciate that I could automatically decline all the other offers - that just makes it 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really convenient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513" name="Google Shape;513;p24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College student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514" name="Google Shape;5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4"/>
          <p:cNvSpPr/>
          <p:nvPr/>
        </p:nvSpPr>
        <p:spPr>
          <a:xfrm>
            <a:off x="4993675" y="93597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24"/>
          <p:cNvPicPr preferRelativeResize="0"/>
          <p:nvPr/>
        </p:nvPicPr>
        <p:blipFill rotWithShape="1">
          <a:blip r:embed="rId4">
            <a:alphaModFix/>
          </a:blip>
          <a:srcRect b="0" l="3590" r="3590" t="0"/>
          <a:stretch/>
        </p:blipFill>
        <p:spPr>
          <a:xfrm>
            <a:off x="5188817" y="1131117"/>
            <a:ext cx="2974200" cy="297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5"/>
          <p:cNvSpPr txBox="1"/>
          <p:nvPr/>
        </p:nvSpPr>
        <p:spPr>
          <a:xfrm>
            <a:off x="2762250" y="108725"/>
            <a:ext cx="31500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TASK 4: SET UP AUTOMATIC ALERT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23" name="Google Shape;523;p25"/>
          <p:cNvPicPr preferRelativeResize="0"/>
          <p:nvPr/>
        </p:nvPicPr>
        <p:blipFill rotWithShape="1">
          <a:blip r:embed="rId3">
            <a:alphaModFix/>
          </a:blip>
          <a:srcRect b="1931" l="0" r="0" t="1997"/>
          <a:stretch/>
        </p:blipFill>
        <p:spPr>
          <a:xfrm>
            <a:off x="3709381" y="1113625"/>
            <a:ext cx="1678256" cy="32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527" y="1113624"/>
            <a:ext cx="1624186" cy="32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0839" y="1115862"/>
            <a:ext cx="1624186" cy="32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208" y="1118087"/>
            <a:ext cx="1633110" cy="323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975" y="1115863"/>
            <a:ext cx="1624186" cy="323943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5"/>
          <p:cNvSpPr/>
          <p:nvPr/>
        </p:nvSpPr>
        <p:spPr>
          <a:xfrm>
            <a:off x="1519825" y="1328775"/>
            <a:ext cx="280500" cy="2736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4857750" y="1552575"/>
            <a:ext cx="362100" cy="1716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5591175" y="2624000"/>
            <a:ext cx="476400" cy="2187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2990850" y="1552575"/>
            <a:ext cx="523800" cy="171600"/>
          </a:xfrm>
          <a:prstGeom prst="ellipse">
            <a:avLst/>
          </a:prstGeom>
          <a:solidFill>
            <a:srgbClr val="4EA57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/>
          <p:nvPr/>
        </p:nvSpPr>
        <p:spPr>
          <a:xfrm>
            <a:off x="180900" y="266325"/>
            <a:ext cx="8782200" cy="469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6"/>
          <p:cNvSpPr txBox="1"/>
          <p:nvPr/>
        </p:nvSpPr>
        <p:spPr>
          <a:xfrm>
            <a:off x="2676525" y="108725"/>
            <a:ext cx="3314700" cy="34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FINDINGS: SET UP AUTOMATIC ALERT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38" name="Google Shape;538;p26"/>
          <p:cNvPicPr preferRelativeResize="0"/>
          <p:nvPr/>
        </p:nvPicPr>
        <p:blipFill rotWithShape="1">
          <a:blip r:embed="rId3">
            <a:alphaModFix/>
          </a:blip>
          <a:srcRect b="1931" l="0" r="0" t="1997"/>
          <a:stretch/>
        </p:blipFill>
        <p:spPr>
          <a:xfrm>
            <a:off x="4485850" y="721100"/>
            <a:ext cx="1991150" cy="37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6"/>
          <p:cNvSpPr/>
          <p:nvPr/>
        </p:nvSpPr>
        <p:spPr>
          <a:xfrm>
            <a:off x="5848322" y="1231570"/>
            <a:ext cx="429600" cy="1995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721100"/>
            <a:ext cx="1925975" cy="382113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6"/>
          <p:cNvSpPr txBox="1"/>
          <p:nvPr/>
        </p:nvSpPr>
        <p:spPr>
          <a:xfrm>
            <a:off x="6989675" y="1537263"/>
            <a:ext cx="1881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Performed slowly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89675" y="2068988"/>
            <a:ext cx="1881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Thought alerts set on account page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43" name="Google Shape;543;p26"/>
          <p:cNvCxnSpPr>
            <a:stCxn id="544" idx="0"/>
            <a:endCxn id="545" idx="4"/>
          </p:cNvCxnSpPr>
          <p:nvPr/>
        </p:nvCxnSpPr>
        <p:spPr>
          <a:xfrm>
            <a:off x="6852125" y="959283"/>
            <a:ext cx="0" cy="2054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26"/>
          <p:cNvSpPr/>
          <p:nvPr/>
        </p:nvSpPr>
        <p:spPr>
          <a:xfrm>
            <a:off x="6714575" y="959283"/>
            <a:ext cx="275100" cy="27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6714575" y="1470416"/>
            <a:ext cx="275100" cy="275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26"/>
          <p:cNvGrpSpPr/>
          <p:nvPr/>
        </p:nvGrpSpPr>
        <p:grpSpPr>
          <a:xfrm>
            <a:off x="6758380" y="1511834"/>
            <a:ext cx="187501" cy="187501"/>
            <a:chOff x="2081650" y="4993750"/>
            <a:chExt cx="483125" cy="483125"/>
          </a:xfrm>
        </p:grpSpPr>
        <p:sp>
          <p:nvSpPr>
            <p:cNvPr id="548" name="Google Shape;548;p2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26"/>
          <p:cNvGrpSpPr/>
          <p:nvPr/>
        </p:nvGrpSpPr>
        <p:grpSpPr>
          <a:xfrm>
            <a:off x="6989680" y="2782584"/>
            <a:ext cx="187501" cy="187501"/>
            <a:chOff x="2081650" y="4993750"/>
            <a:chExt cx="483125" cy="483125"/>
          </a:xfrm>
        </p:grpSpPr>
        <p:sp>
          <p:nvSpPr>
            <p:cNvPr id="551" name="Google Shape;551;p2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26"/>
          <p:cNvSpPr txBox="1"/>
          <p:nvPr/>
        </p:nvSpPr>
        <p:spPr>
          <a:xfrm>
            <a:off x="6989675" y="2678588"/>
            <a:ext cx="18819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Confusion about notifications vs alerts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4" name="Google Shape;554;p26"/>
          <p:cNvSpPr/>
          <p:nvPr/>
        </p:nvSpPr>
        <p:spPr>
          <a:xfrm>
            <a:off x="6714575" y="2080016"/>
            <a:ext cx="275100" cy="275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26"/>
          <p:cNvGrpSpPr/>
          <p:nvPr/>
        </p:nvGrpSpPr>
        <p:grpSpPr>
          <a:xfrm>
            <a:off x="6758380" y="2121434"/>
            <a:ext cx="187501" cy="187501"/>
            <a:chOff x="2081650" y="4993750"/>
            <a:chExt cx="483125" cy="483125"/>
          </a:xfrm>
        </p:grpSpPr>
        <p:sp>
          <p:nvSpPr>
            <p:cNvPr id="556" name="Google Shape;556;p2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p26"/>
          <p:cNvSpPr txBox="1"/>
          <p:nvPr/>
        </p:nvSpPr>
        <p:spPr>
          <a:xfrm>
            <a:off x="6989675" y="893863"/>
            <a:ext cx="17103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Appreciated feature 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6714575" y="2738775"/>
            <a:ext cx="275100" cy="275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26"/>
          <p:cNvGrpSpPr/>
          <p:nvPr/>
        </p:nvGrpSpPr>
        <p:grpSpPr>
          <a:xfrm>
            <a:off x="6758371" y="1003078"/>
            <a:ext cx="187501" cy="187501"/>
            <a:chOff x="1487200" y="4993750"/>
            <a:chExt cx="483125" cy="483125"/>
          </a:xfrm>
        </p:grpSpPr>
        <p:sp>
          <p:nvSpPr>
            <p:cNvPr id="560" name="Google Shape;560;p2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6758380" y="2782584"/>
            <a:ext cx="187501" cy="187501"/>
            <a:chOff x="2081650" y="4993750"/>
            <a:chExt cx="483125" cy="483125"/>
          </a:xfrm>
        </p:grpSpPr>
        <p:sp>
          <p:nvSpPr>
            <p:cNvPr id="563" name="Google Shape;563;p26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26"/>
          <p:cNvSpPr/>
          <p:nvPr/>
        </p:nvSpPr>
        <p:spPr>
          <a:xfrm>
            <a:off x="3829035" y="4166625"/>
            <a:ext cx="363900" cy="340500"/>
          </a:xfrm>
          <a:prstGeom prst="ellipse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25" y="726738"/>
            <a:ext cx="1925975" cy="380986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6"/>
          <p:cNvSpPr/>
          <p:nvPr/>
        </p:nvSpPr>
        <p:spPr>
          <a:xfrm>
            <a:off x="1793473" y="1003063"/>
            <a:ext cx="292500" cy="2736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7"/>
          <p:cNvSpPr/>
          <p:nvPr/>
        </p:nvSpPr>
        <p:spPr>
          <a:xfrm>
            <a:off x="4993675" y="935975"/>
            <a:ext cx="3364500" cy="33645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7"/>
          <p:cNvSpPr txBox="1"/>
          <p:nvPr>
            <p:ph type="title"/>
          </p:nvPr>
        </p:nvSpPr>
        <p:spPr>
          <a:xfrm>
            <a:off x="685800" y="1105563"/>
            <a:ext cx="40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>
                <a:solidFill>
                  <a:srgbClr val="FFFFFF"/>
                </a:solidFill>
              </a:rPr>
              <a:t>Allyssa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 txBox="1"/>
          <p:nvPr>
            <p:ph idx="2" type="subTitle"/>
          </p:nvPr>
        </p:nvSpPr>
        <p:spPr>
          <a:xfrm>
            <a:off x="1126275" y="2317225"/>
            <a:ext cx="3159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“When it comes to notifications, </a:t>
            </a:r>
            <a:r>
              <a:rPr b="1"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I think of the bell as incoming</a:t>
            </a:r>
            <a:r>
              <a:rPr lang="en" sz="200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, rather than a way to manage it”</a:t>
            </a:r>
            <a:endParaRPr sz="2000">
              <a:solidFill>
                <a:schemeClr val="lt1"/>
              </a:solidFill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575" name="Google Shape;575;p27"/>
          <p:cNvSpPr txBox="1"/>
          <p:nvPr>
            <p:ph idx="4" type="subTitle"/>
          </p:nvPr>
        </p:nvSpPr>
        <p:spPr>
          <a:xfrm>
            <a:off x="685800" y="1678275"/>
            <a:ext cx="4045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>
                <a:solidFill>
                  <a:srgbClr val="45818E"/>
                </a:solidFill>
                <a:latin typeface="Molengo"/>
                <a:ea typeface="Molengo"/>
                <a:cs typeface="Molengo"/>
                <a:sym typeface="Molengo"/>
              </a:rPr>
              <a:t>Young adult who lives in a college town</a:t>
            </a:r>
            <a:endParaRPr i="1">
              <a:solidFill>
                <a:srgbClr val="45818E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576" name="Google Shape;576;p27"/>
          <p:cNvPicPr preferRelativeResize="0"/>
          <p:nvPr/>
        </p:nvPicPr>
        <p:blipFill rotWithShape="1">
          <a:blip r:embed="rId3">
            <a:alphaModFix/>
          </a:blip>
          <a:srcRect b="0" l="33499" r="10603" t="0"/>
          <a:stretch/>
        </p:blipFill>
        <p:spPr>
          <a:xfrm>
            <a:off x="5188817" y="1131117"/>
            <a:ext cx="2974200" cy="297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00" y="2429750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7"/>
          <p:cNvSpPr txBox="1"/>
          <p:nvPr>
            <p:ph idx="2" type="subTitle"/>
          </p:nvPr>
        </p:nvSpPr>
        <p:spPr>
          <a:xfrm>
            <a:off x="1126275" y="3752425"/>
            <a:ext cx="36714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“Once I got to the right page, it was intuitive and</a:t>
            </a:r>
            <a:r>
              <a:rPr b="1"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 super easy</a:t>
            </a:r>
            <a:r>
              <a:rPr i="1" lang="en" sz="2000">
                <a:solidFill>
                  <a:srgbClr val="FFFFFF"/>
                </a:solidFill>
                <a:latin typeface="KoHo"/>
                <a:ea typeface="KoHo"/>
                <a:cs typeface="KoHo"/>
                <a:sym typeface="KoHo"/>
              </a:rPr>
              <a:t>”</a:t>
            </a:r>
            <a:endParaRPr i="1" sz="2000">
              <a:solidFill>
                <a:srgbClr val="FFFFFF"/>
              </a:solidFill>
              <a:latin typeface="KoHo"/>
              <a:ea typeface="KoHo"/>
              <a:cs typeface="KoHo"/>
              <a:sym typeface="KoHo"/>
            </a:endParaRPr>
          </a:p>
        </p:txBody>
      </p:sp>
      <p:pic>
        <p:nvPicPr>
          <p:cNvPr id="579" name="Google Shape;5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00" y="3864950"/>
            <a:ext cx="204275" cy="2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"/>
          <p:cNvSpPr/>
          <p:nvPr/>
        </p:nvSpPr>
        <p:spPr>
          <a:xfrm rot="10800000">
            <a:off x="152550" y="1631250"/>
            <a:ext cx="35241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 txBox="1"/>
          <p:nvPr/>
        </p:nvSpPr>
        <p:spPr>
          <a:xfrm>
            <a:off x="933450" y="1896700"/>
            <a:ext cx="24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Location of alert 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management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6" name="Google Shape;586;p28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Proposed Interface Changes</a:t>
            </a:r>
            <a:endParaRPr/>
          </a:p>
        </p:txBody>
      </p:sp>
      <p:sp>
        <p:nvSpPr>
          <p:cNvPr id="587" name="Google Shape;587;p28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8"/>
          <p:cNvSpPr/>
          <p:nvPr/>
        </p:nvSpPr>
        <p:spPr>
          <a:xfrm rot="10800000">
            <a:off x="704850" y="3024825"/>
            <a:ext cx="29718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933450" y="3290275"/>
            <a:ext cx="24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 “subscribe” instead of alert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90" name="Google Shape;5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024" y="1322245"/>
            <a:ext cx="1831700" cy="3623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8"/>
          <p:cNvSpPr/>
          <p:nvPr/>
        </p:nvSpPr>
        <p:spPr>
          <a:xfrm>
            <a:off x="3703600" y="1757897"/>
            <a:ext cx="493800" cy="2601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28"/>
          <p:cNvCxnSpPr>
            <a:stCxn id="591" idx="4"/>
          </p:cNvCxnSpPr>
          <p:nvPr/>
        </p:nvCxnSpPr>
        <p:spPr>
          <a:xfrm>
            <a:off x="3950500" y="2017997"/>
            <a:ext cx="1173900" cy="2573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9"/>
          <p:cNvSpPr/>
          <p:nvPr/>
        </p:nvSpPr>
        <p:spPr>
          <a:xfrm>
            <a:off x="5206500" y="1631213"/>
            <a:ext cx="38049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9"/>
          <p:cNvSpPr/>
          <p:nvPr/>
        </p:nvSpPr>
        <p:spPr>
          <a:xfrm rot="10800000">
            <a:off x="152550" y="1631250"/>
            <a:ext cx="35241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9"/>
          <p:cNvSpPr txBox="1"/>
          <p:nvPr/>
        </p:nvSpPr>
        <p:spPr>
          <a:xfrm>
            <a:off x="5592050" y="1896700"/>
            <a:ext cx="2804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Modify request button functionality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933450" y="1896700"/>
            <a:ext cx="24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Location of alert 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management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1" name="Google Shape;601;p29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Proposed Interface Changes</a:t>
            </a:r>
            <a:endParaRPr/>
          </a:p>
        </p:txBody>
      </p:sp>
      <p:sp>
        <p:nvSpPr>
          <p:cNvPr id="602" name="Google Shape;602;p29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9"/>
          <p:cNvSpPr/>
          <p:nvPr/>
        </p:nvSpPr>
        <p:spPr>
          <a:xfrm rot="10800000">
            <a:off x="704850" y="3024825"/>
            <a:ext cx="29718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9"/>
          <p:cNvSpPr txBox="1"/>
          <p:nvPr/>
        </p:nvSpPr>
        <p:spPr>
          <a:xfrm>
            <a:off x="933450" y="3290275"/>
            <a:ext cx="2457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 “subscribe” instead of alert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5" name="Google Shape;605;p29"/>
          <p:cNvSpPr/>
          <p:nvPr/>
        </p:nvSpPr>
        <p:spPr>
          <a:xfrm>
            <a:off x="5350250" y="3024775"/>
            <a:ext cx="3336600" cy="9942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9"/>
          <p:cNvSpPr txBox="1"/>
          <p:nvPr/>
        </p:nvSpPr>
        <p:spPr>
          <a:xfrm>
            <a:off x="5592050" y="3290250"/>
            <a:ext cx="2719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Change request icon</a:t>
            </a:r>
            <a:endParaRPr b="0" i="0" sz="22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07" name="Google Shape;6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0024" y="1322245"/>
            <a:ext cx="1831700" cy="362336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9"/>
          <p:cNvSpPr/>
          <p:nvPr/>
        </p:nvSpPr>
        <p:spPr>
          <a:xfrm>
            <a:off x="4313935" y="4528925"/>
            <a:ext cx="363900" cy="340500"/>
          </a:xfrm>
          <a:prstGeom prst="ellipse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0" y="1356000"/>
            <a:ext cx="9144000" cy="31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498975" y="3470575"/>
            <a:ext cx="12441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74E1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MISSION</a:t>
            </a:r>
            <a:endParaRPr b="0" i="0" sz="1800" u="none" cap="none" strike="noStrike">
              <a:solidFill>
                <a:srgbClr val="274E1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074375" y="3470575"/>
            <a:ext cx="14766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8761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INTERFACE</a:t>
            </a:r>
            <a:r>
              <a:rPr b="0" i="0" lang="en" sz="1800" u="none" cap="none" strike="noStrike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b="0" i="0" sz="1800" u="none" cap="none" strike="noStrik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3707094" y="3470584"/>
            <a:ext cx="17298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LO-FI PROTOTYPE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5775825" y="3470575"/>
            <a:ext cx="11490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TESTING</a:t>
            </a:r>
            <a:endParaRPr b="0" i="0" sz="18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2" name="Google Shape;122;p3"/>
          <p:cNvCxnSpPr/>
          <p:nvPr/>
        </p:nvCxnSpPr>
        <p:spPr>
          <a:xfrm>
            <a:off x="361238" y="2715575"/>
            <a:ext cx="8542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3"/>
          <p:cNvSpPr/>
          <p:nvPr/>
        </p:nvSpPr>
        <p:spPr>
          <a:xfrm>
            <a:off x="2390063" y="2254525"/>
            <a:ext cx="888300" cy="8883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128763" y="2254525"/>
            <a:ext cx="888300" cy="888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858913" y="2254525"/>
            <a:ext cx="888300" cy="8883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637163" y="2254525"/>
            <a:ext cx="888300" cy="888300"/>
          </a:xfrm>
          <a:prstGeom prst="ellipse">
            <a:avLst/>
          </a:prstGeom>
          <a:solidFill>
            <a:srgbClr val="45818E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2377375" y="2372200"/>
            <a:ext cx="922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02</a:t>
            </a:r>
            <a:endParaRPr b="1" i="0" sz="5000" u="none" cap="none" strike="noStrike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4116063" y="2372200"/>
            <a:ext cx="922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03</a:t>
            </a:r>
            <a:endParaRPr b="1" i="0" sz="5000" u="none" cap="none" strike="noStrike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846238" y="2372200"/>
            <a:ext cx="922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04</a:t>
            </a:r>
            <a:endParaRPr b="1" i="0" sz="5000" u="none" cap="none" strike="noStrike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7583888" y="2372200"/>
            <a:ext cx="922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05</a:t>
            </a:r>
            <a:endParaRPr b="1" i="0" sz="5000" u="none" cap="none" strike="noStrike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691188" y="2298113"/>
            <a:ext cx="888300" cy="888300"/>
          </a:xfrm>
          <a:prstGeom prst="ellipse">
            <a:avLst/>
          </a:prstGeom>
          <a:solidFill>
            <a:srgbClr val="274E1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659863" y="2376538"/>
            <a:ext cx="922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Crete Round"/>
                <a:ea typeface="Crete Round"/>
                <a:cs typeface="Crete Round"/>
                <a:sym typeface="Crete Round"/>
              </a:rPr>
              <a:t>01</a:t>
            </a:r>
            <a:endParaRPr b="1" i="0" sz="5000" u="none" cap="none" strike="noStrike">
              <a:solidFill>
                <a:srgbClr val="FFFFFF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7524750" y="3470575"/>
            <a:ext cx="11490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RESULTS</a:t>
            </a:r>
            <a:endParaRPr b="0" i="0" sz="18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0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916190" y="1496975"/>
            <a:ext cx="1338900" cy="1338900"/>
          </a:xfrm>
          <a:prstGeom prst="ellipse">
            <a:avLst/>
          </a:prstGeom>
          <a:noFill/>
          <a:ln cap="flat" cmpd="sng" w="2286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0"/>
          <p:cNvSpPr txBox="1"/>
          <p:nvPr/>
        </p:nvSpPr>
        <p:spPr>
          <a:xfrm>
            <a:off x="648924" y="3154526"/>
            <a:ext cx="18735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LO-FI PROTOTYPE</a:t>
            </a:r>
            <a:endParaRPr b="0" i="0" sz="15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7" name="Google Shape;617;p30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Summary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8" name="Google Shape;6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448" y="1576233"/>
            <a:ext cx="1180356" cy="11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0"/>
          <p:cNvSpPr/>
          <p:nvPr/>
        </p:nvSpPr>
        <p:spPr>
          <a:xfrm>
            <a:off x="3902515" y="1496975"/>
            <a:ext cx="1338900" cy="1338900"/>
          </a:xfrm>
          <a:prstGeom prst="ellipse">
            <a:avLst/>
          </a:prstGeom>
          <a:noFill/>
          <a:ln cap="flat" cmpd="sng" w="2286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0"/>
          <p:cNvSpPr txBox="1"/>
          <p:nvPr/>
        </p:nvSpPr>
        <p:spPr>
          <a:xfrm>
            <a:off x="3581400" y="3154525"/>
            <a:ext cx="20766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INTERPRETED USER DATA</a:t>
            </a:r>
            <a:endParaRPr b="0" i="0" sz="15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21" name="Google Shape;6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73" y="1576233"/>
            <a:ext cx="1180356" cy="11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0"/>
          <p:cNvSpPr/>
          <p:nvPr/>
        </p:nvSpPr>
        <p:spPr>
          <a:xfrm>
            <a:off x="6888840" y="1496975"/>
            <a:ext cx="1338900" cy="1338900"/>
          </a:xfrm>
          <a:prstGeom prst="ellipse">
            <a:avLst/>
          </a:prstGeom>
          <a:noFill/>
          <a:ln cap="flat" cmpd="sng" w="2286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0"/>
          <p:cNvSpPr txBox="1"/>
          <p:nvPr/>
        </p:nvSpPr>
        <p:spPr>
          <a:xfrm>
            <a:off x="6621574" y="3154526"/>
            <a:ext cx="18735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ACTIONABLE CHANGES</a:t>
            </a:r>
            <a:endParaRPr b="0" i="0" sz="15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24" name="Google Shape;6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098" y="1576233"/>
            <a:ext cx="1180356" cy="11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0"/>
          <p:cNvSpPr/>
          <p:nvPr/>
        </p:nvSpPr>
        <p:spPr>
          <a:xfrm>
            <a:off x="0" y="3975650"/>
            <a:ext cx="9165000" cy="11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635369" y="2084350"/>
            <a:ext cx="3516900" cy="1958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35363" y="1743850"/>
            <a:ext cx="3516900" cy="340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PROBLEM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0" name="Google Shape;140;p4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Problem- Solution Overview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4"/>
          <p:cNvSpPr txBox="1"/>
          <p:nvPr>
            <p:ph idx="4294967295" type="subTitle"/>
          </p:nvPr>
        </p:nvSpPr>
        <p:spPr>
          <a:xfrm>
            <a:off x="992025" y="2196838"/>
            <a:ext cx="31596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 a buyer, finding a local seller who is willing to sell is hard </a:t>
            </a:r>
            <a:endParaRPr b="0" i="0" sz="20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750" y="2309363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/>
          <p:nvPr/>
        </p:nvSpPr>
        <p:spPr>
          <a:xfrm>
            <a:off x="4959019" y="2084350"/>
            <a:ext cx="3516900" cy="19584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959013" y="1743850"/>
            <a:ext cx="3516900" cy="340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SOLUTION</a:t>
            </a:r>
            <a:endParaRPr b="0" i="0" sz="18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" name="Google Shape;146;p4"/>
          <p:cNvSpPr txBox="1"/>
          <p:nvPr>
            <p:ph idx="4294967295" type="subTitle"/>
          </p:nvPr>
        </p:nvSpPr>
        <p:spPr>
          <a:xfrm>
            <a:off x="5315688" y="2196843"/>
            <a:ext cx="315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Unlocks hidden supply for buyers </a:t>
            </a:r>
            <a:endParaRPr b="0" i="0" sz="20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750" y="2309363"/>
            <a:ext cx="204275" cy="2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750" y="3071363"/>
            <a:ext cx="204275" cy="2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>
            <p:ph idx="4294967295" type="subTitle"/>
          </p:nvPr>
        </p:nvSpPr>
        <p:spPr>
          <a:xfrm>
            <a:off x="5349038" y="2980443"/>
            <a:ext cx="3159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 burden on sellers to manually list </a:t>
            </a:r>
            <a:endParaRPr b="0" i="0" sz="20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866900" y="1276350"/>
            <a:ext cx="1729800" cy="1729800"/>
          </a:xfrm>
          <a:prstGeom prst="ellipse">
            <a:avLst/>
          </a:prstGeom>
          <a:noFill/>
          <a:ln cap="flat" cmpd="sng" w="2286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362750" y="3718125"/>
            <a:ext cx="27381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 make buying used easier than buying new -- eliminating shipping 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362750" y="3319425"/>
            <a:ext cx="2738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MISSION STATEMENT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5400600" y="1276350"/>
            <a:ext cx="1729800" cy="1729800"/>
          </a:xfrm>
          <a:prstGeom prst="ellipse">
            <a:avLst/>
          </a:prstGeom>
          <a:noFill/>
          <a:ln cap="flat" cmpd="sng" w="2286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4896450" y="3718125"/>
            <a:ext cx="27381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Everything is for sale</a:t>
            </a:r>
            <a:endParaRPr b="0" i="0" sz="16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4896450" y="3319425"/>
            <a:ext cx="2738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 PROPOSITION</a:t>
            </a:r>
            <a:endParaRPr b="0" i="0" sz="2200" u="none" cap="none" strike="noStrike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000" y="1378750"/>
            <a:ext cx="1525000" cy="1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6938" y="1486387"/>
            <a:ext cx="1309725" cy="13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5055297" y="3319425"/>
            <a:ext cx="24204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 PROPOSITION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521597" y="3319425"/>
            <a:ext cx="2420400" cy="3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MISSION STATEMENT</a:t>
            </a:r>
            <a:endParaRPr b="0" i="0" sz="18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Maps-Based Interface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0" y="1356000"/>
            <a:ext cx="9144000" cy="31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787" y="1131525"/>
            <a:ext cx="4806432" cy="378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4578602" y="1090775"/>
            <a:ext cx="4108200" cy="434400"/>
          </a:xfrm>
          <a:prstGeom prst="homePlate">
            <a:avLst>
              <a:gd fmla="val 5000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 flipH="1">
            <a:off x="469948" y="1090775"/>
            <a:ext cx="4108200" cy="4344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5033452" y="1185576"/>
            <a:ext cx="1011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</a:t>
            </a:r>
            <a:endParaRPr b="0" i="0" sz="30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3105098" y="1185576"/>
            <a:ext cx="1011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PROS</a:t>
            </a:r>
            <a:endParaRPr b="0" i="0" sz="30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5632100" y="2039050"/>
            <a:ext cx="2804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Privacy concerns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5142500" y="1962850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 txBox="1"/>
          <p:nvPr/>
        </p:nvSpPr>
        <p:spPr>
          <a:xfrm flipH="1">
            <a:off x="1528350" y="2039050"/>
            <a:ext cx="2000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Emphasizes locality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4" name="Google Shape;184;p7"/>
          <p:cNvSpPr/>
          <p:nvPr/>
        </p:nvSpPr>
        <p:spPr>
          <a:xfrm flipH="1">
            <a:off x="3528750" y="1962850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5632100" y="3042525"/>
            <a:ext cx="2638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Other types of browsing hindered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5142500" y="2966325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 txBox="1"/>
          <p:nvPr/>
        </p:nvSpPr>
        <p:spPr>
          <a:xfrm flipH="1">
            <a:off x="1245750" y="3042525"/>
            <a:ext cx="2283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Feels like a treasure map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7"/>
          <p:cNvSpPr/>
          <p:nvPr/>
        </p:nvSpPr>
        <p:spPr>
          <a:xfrm flipH="1">
            <a:off x="3528750" y="2966325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5632100" y="3969800"/>
            <a:ext cx="2450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Dense cities appear crammed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5142500" y="3969800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7"/>
          <p:cNvGrpSpPr/>
          <p:nvPr/>
        </p:nvGrpSpPr>
        <p:grpSpPr>
          <a:xfrm>
            <a:off x="4018350" y="1307975"/>
            <a:ext cx="1124150" cy="2912100"/>
            <a:chOff x="4014300" y="1307975"/>
            <a:chExt cx="1124150" cy="2912100"/>
          </a:xfrm>
        </p:grpSpPr>
        <p:cxnSp>
          <p:nvCxnSpPr>
            <p:cNvPr id="192" name="Google Shape;192;p7"/>
            <p:cNvCxnSpPr>
              <a:stCxn id="182" idx="2"/>
            </p:cNvCxnSpPr>
            <p:nvPr/>
          </p:nvCxnSpPr>
          <p:spPr>
            <a:xfrm rot="10800000">
              <a:off x="4574150" y="220765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4578148" y="1307975"/>
              <a:ext cx="0" cy="291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7"/>
            <p:cNvCxnSpPr>
              <a:stCxn id="184" idx="2"/>
            </p:cNvCxnSpPr>
            <p:nvPr/>
          </p:nvCxnSpPr>
          <p:spPr>
            <a:xfrm>
              <a:off x="4014300" y="220765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7"/>
            <p:cNvCxnSpPr>
              <a:stCxn id="186" idx="2"/>
            </p:cNvCxnSpPr>
            <p:nvPr/>
          </p:nvCxnSpPr>
          <p:spPr>
            <a:xfrm rot="10800000">
              <a:off x="4574150" y="3211125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7"/>
            <p:cNvCxnSpPr>
              <a:stCxn id="188" idx="2"/>
            </p:cNvCxnSpPr>
            <p:nvPr/>
          </p:nvCxnSpPr>
          <p:spPr>
            <a:xfrm>
              <a:off x="4014300" y="3211125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7"/>
            <p:cNvCxnSpPr>
              <a:stCxn id="190" idx="2"/>
            </p:cNvCxnSpPr>
            <p:nvPr/>
          </p:nvCxnSpPr>
          <p:spPr>
            <a:xfrm rot="10800000">
              <a:off x="4574150" y="421460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7"/>
            <p:cNvCxnSpPr>
              <a:stCxn id="199" idx="2"/>
            </p:cNvCxnSpPr>
            <p:nvPr/>
          </p:nvCxnSpPr>
          <p:spPr>
            <a:xfrm>
              <a:off x="4014300" y="421460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0" name="Google Shape;200;p7"/>
          <p:cNvSpPr txBox="1"/>
          <p:nvPr/>
        </p:nvSpPr>
        <p:spPr>
          <a:xfrm flipH="1">
            <a:off x="1078650" y="4046000"/>
            <a:ext cx="2450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Helps find meeting place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9" name="Google Shape;199;p7"/>
          <p:cNvSpPr/>
          <p:nvPr/>
        </p:nvSpPr>
        <p:spPr>
          <a:xfrm flipH="1">
            <a:off x="3528750" y="3969800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>
            <p:ph type="title"/>
          </p:nvPr>
        </p:nvSpPr>
        <p:spPr>
          <a:xfrm>
            <a:off x="457200" y="4095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Maps-Based Interface</a:t>
            </a:r>
            <a:endParaRPr/>
          </a:p>
        </p:txBody>
      </p:sp>
      <p:grpSp>
        <p:nvGrpSpPr>
          <p:cNvPr id="202" name="Google Shape;202;p7"/>
          <p:cNvGrpSpPr/>
          <p:nvPr/>
        </p:nvGrpSpPr>
        <p:grpSpPr>
          <a:xfrm>
            <a:off x="3619429" y="2044240"/>
            <a:ext cx="308234" cy="308234"/>
            <a:chOff x="1487200" y="4993750"/>
            <a:chExt cx="483125" cy="483125"/>
          </a:xfrm>
        </p:grpSpPr>
        <p:sp>
          <p:nvSpPr>
            <p:cNvPr id="203" name="Google Shape;203;p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5233181" y="2044240"/>
            <a:ext cx="308234" cy="308234"/>
            <a:chOff x="2081650" y="4993750"/>
            <a:chExt cx="483125" cy="483125"/>
          </a:xfrm>
        </p:grpSpPr>
        <p:sp>
          <p:nvSpPr>
            <p:cNvPr id="206" name="Google Shape;206;p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>
            <a:off x="3619429" y="3057015"/>
            <a:ext cx="308234" cy="308234"/>
            <a:chOff x="1487200" y="4993750"/>
            <a:chExt cx="483125" cy="483125"/>
          </a:xfrm>
        </p:grpSpPr>
        <p:sp>
          <p:nvSpPr>
            <p:cNvPr id="209" name="Google Shape;209;p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3619429" y="4069778"/>
            <a:ext cx="308234" cy="308234"/>
            <a:chOff x="1487200" y="4993750"/>
            <a:chExt cx="483125" cy="483125"/>
          </a:xfrm>
        </p:grpSpPr>
        <p:sp>
          <p:nvSpPr>
            <p:cNvPr id="212" name="Google Shape;212;p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7"/>
          <p:cNvGrpSpPr/>
          <p:nvPr/>
        </p:nvGrpSpPr>
        <p:grpSpPr>
          <a:xfrm>
            <a:off x="5233181" y="3057003"/>
            <a:ext cx="308234" cy="308234"/>
            <a:chOff x="2081650" y="4993750"/>
            <a:chExt cx="483125" cy="483125"/>
          </a:xfrm>
        </p:grpSpPr>
        <p:sp>
          <p:nvSpPr>
            <p:cNvPr id="215" name="Google Shape;215;p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7"/>
          <p:cNvGrpSpPr/>
          <p:nvPr/>
        </p:nvGrpSpPr>
        <p:grpSpPr>
          <a:xfrm>
            <a:off x="5233181" y="4069765"/>
            <a:ext cx="308234" cy="308234"/>
            <a:chOff x="2081650" y="4993750"/>
            <a:chExt cx="483125" cy="483125"/>
          </a:xfrm>
        </p:grpSpPr>
        <p:sp>
          <p:nvSpPr>
            <p:cNvPr id="218" name="Google Shape;218;p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457200" y="7143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Linear Mobile Interface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0" y="1356000"/>
            <a:ext cx="9144000" cy="31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"/>
          <p:cNvSpPr/>
          <p:nvPr/>
        </p:nvSpPr>
        <p:spPr>
          <a:xfrm rot="10800000">
            <a:off x="4247550" y="-450"/>
            <a:ext cx="648900" cy="36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501" y="1148651"/>
            <a:ext cx="3115000" cy="3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>
            <a:off x="4578602" y="1090775"/>
            <a:ext cx="4108200" cy="434400"/>
          </a:xfrm>
          <a:prstGeom prst="homePlate">
            <a:avLst>
              <a:gd fmla="val 50000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 flipH="1">
            <a:off x="469948" y="1090775"/>
            <a:ext cx="4108200" cy="4344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5033452" y="1185576"/>
            <a:ext cx="1011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</a:t>
            </a:r>
            <a:endParaRPr b="0" i="0" sz="30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3105098" y="1185576"/>
            <a:ext cx="1011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PROS</a:t>
            </a:r>
            <a:endParaRPr b="0" i="0" sz="30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5632100" y="2039050"/>
            <a:ext cx="2804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Less exciting and novel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5142500" y="1962850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 flipH="1">
            <a:off x="1528350" y="2039050"/>
            <a:ext cx="2000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More familiar interface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39" name="Google Shape;239;p9"/>
          <p:cNvGrpSpPr/>
          <p:nvPr/>
        </p:nvGrpSpPr>
        <p:grpSpPr>
          <a:xfrm>
            <a:off x="4018350" y="1307975"/>
            <a:ext cx="1124150" cy="2912100"/>
            <a:chOff x="4014300" y="1307975"/>
            <a:chExt cx="1124150" cy="2912100"/>
          </a:xfrm>
        </p:grpSpPr>
        <p:cxnSp>
          <p:nvCxnSpPr>
            <p:cNvPr id="240" name="Google Shape;240;p9"/>
            <p:cNvCxnSpPr>
              <a:stCxn id="237" idx="2"/>
            </p:cNvCxnSpPr>
            <p:nvPr/>
          </p:nvCxnSpPr>
          <p:spPr>
            <a:xfrm rot="10800000">
              <a:off x="4574150" y="220765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4578148" y="1307975"/>
              <a:ext cx="0" cy="291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9"/>
            <p:cNvCxnSpPr>
              <a:stCxn id="243" idx="2"/>
            </p:cNvCxnSpPr>
            <p:nvPr/>
          </p:nvCxnSpPr>
          <p:spPr>
            <a:xfrm>
              <a:off x="4014300" y="220765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9"/>
            <p:cNvCxnSpPr>
              <a:stCxn id="245" idx="2"/>
            </p:cNvCxnSpPr>
            <p:nvPr/>
          </p:nvCxnSpPr>
          <p:spPr>
            <a:xfrm rot="10800000">
              <a:off x="4574150" y="3211125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9"/>
            <p:cNvCxnSpPr>
              <a:stCxn id="247" idx="2"/>
            </p:cNvCxnSpPr>
            <p:nvPr/>
          </p:nvCxnSpPr>
          <p:spPr>
            <a:xfrm>
              <a:off x="4014300" y="3211125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9"/>
            <p:cNvCxnSpPr>
              <a:stCxn id="249" idx="2"/>
            </p:cNvCxnSpPr>
            <p:nvPr/>
          </p:nvCxnSpPr>
          <p:spPr>
            <a:xfrm rot="10800000">
              <a:off x="4574150" y="421460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9"/>
            <p:cNvCxnSpPr>
              <a:stCxn id="251" idx="2"/>
            </p:cNvCxnSpPr>
            <p:nvPr/>
          </p:nvCxnSpPr>
          <p:spPr>
            <a:xfrm>
              <a:off x="4014300" y="4214600"/>
              <a:ext cx="564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3" name="Google Shape;243;p9"/>
          <p:cNvSpPr/>
          <p:nvPr/>
        </p:nvSpPr>
        <p:spPr>
          <a:xfrm flipH="1">
            <a:off x="3528750" y="1962850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5632100" y="3042525"/>
            <a:ext cx="2638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Does not map anything to the ‘real world’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5142500" y="2966325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 flipH="1">
            <a:off x="1245750" y="3042525"/>
            <a:ext cx="2283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 risk of overcrowding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7" name="Google Shape;247;p9"/>
          <p:cNvSpPr/>
          <p:nvPr/>
        </p:nvSpPr>
        <p:spPr>
          <a:xfrm flipH="1">
            <a:off x="3528750" y="2966325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5632100" y="4046000"/>
            <a:ext cx="3054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Does not emphasize locality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5142500" y="3969800"/>
            <a:ext cx="489600" cy="489600"/>
          </a:xfrm>
          <a:prstGeom prst="ellipse">
            <a:avLst/>
          </a:prstGeom>
          <a:solidFill>
            <a:srgbClr val="45818E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 flipH="1">
            <a:off x="593250" y="4046000"/>
            <a:ext cx="2935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Sorting is possible and intuitive</a:t>
            </a:r>
            <a:endParaRPr b="0" i="0" sz="15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1" name="Google Shape;251;p9"/>
          <p:cNvSpPr/>
          <p:nvPr/>
        </p:nvSpPr>
        <p:spPr>
          <a:xfrm flipH="1">
            <a:off x="3528750" y="3969800"/>
            <a:ext cx="489600" cy="489600"/>
          </a:xfrm>
          <a:prstGeom prst="ellipse">
            <a:avLst/>
          </a:prstGeom>
          <a:solidFill>
            <a:srgbClr val="4EA57C">
              <a:alpha val="6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>
            <p:ph type="title"/>
          </p:nvPr>
        </p:nvSpPr>
        <p:spPr>
          <a:xfrm>
            <a:off x="457200" y="409575"/>
            <a:ext cx="822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Linear Mobile Interface</a:t>
            </a:r>
            <a:endParaRPr/>
          </a:p>
        </p:txBody>
      </p:sp>
      <p:grpSp>
        <p:nvGrpSpPr>
          <p:cNvPr id="257" name="Google Shape;257;p9"/>
          <p:cNvGrpSpPr/>
          <p:nvPr/>
        </p:nvGrpSpPr>
        <p:grpSpPr>
          <a:xfrm>
            <a:off x="5233181" y="2044240"/>
            <a:ext cx="308234" cy="308234"/>
            <a:chOff x="2081650" y="4993750"/>
            <a:chExt cx="483125" cy="483125"/>
          </a:xfrm>
        </p:grpSpPr>
        <p:sp>
          <p:nvSpPr>
            <p:cNvPr id="258" name="Google Shape;258;p9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9"/>
          <p:cNvGrpSpPr/>
          <p:nvPr/>
        </p:nvGrpSpPr>
        <p:grpSpPr>
          <a:xfrm>
            <a:off x="5233181" y="3057003"/>
            <a:ext cx="308234" cy="308234"/>
            <a:chOff x="2081650" y="4993750"/>
            <a:chExt cx="483125" cy="483125"/>
          </a:xfrm>
        </p:grpSpPr>
        <p:sp>
          <p:nvSpPr>
            <p:cNvPr id="261" name="Google Shape;261;p9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5233181" y="4069765"/>
            <a:ext cx="308234" cy="308234"/>
            <a:chOff x="2081650" y="4993750"/>
            <a:chExt cx="483125" cy="483125"/>
          </a:xfrm>
        </p:grpSpPr>
        <p:sp>
          <p:nvSpPr>
            <p:cNvPr id="264" name="Google Shape;264;p9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9"/>
          <p:cNvGrpSpPr/>
          <p:nvPr/>
        </p:nvGrpSpPr>
        <p:grpSpPr>
          <a:xfrm>
            <a:off x="3619429" y="2044240"/>
            <a:ext cx="308234" cy="308234"/>
            <a:chOff x="1487200" y="4993750"/>
            <a:chExt cx="483125" cy="483125"/>
          </a:xfrm>
        </p:grpSpPr>
        <p:sp>
          <p:nvSpPr>
            <p:cNvPr id="267" name="Google Shape;267;p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9"/>
          <p:cNvGrpSpPr/>
          <p:nvPr/>
        </p:nvGrpSpPr>
        <p:grpSpPr>
          <a:xfrm>
            <a:off x="3619429" y="3057015"/>
            <a:ext cx="308234" cy="308234"/>
            <a:chOff x="1487200" y="4993750"/>
            <a:chExt cx="483125" cy="483125"/>
          </a:xfrm>
        </p:grpSpPr>
        <p:sp>
          <p:nvSpPr>
            <p:cNvPr id="270" name="Google Shape;270;p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9"/>
          <p:cNvGrpSpPr/>
          <p:nvPr/>
        </p:nvGrpSpPr>
        <p:grpSpPr>
          <a:xfrm>
            <a:off x="3619429" y="4069778"/>
            <a:ext cx="308234" cy="308234"/>
            <a:chOff x="1487200" y="4993750"/>
            <a:chExt cx="483125" cy="483125"/>
          </a:xfrm>
        </p:grpSpPr>
        <p:sp>
          <p:nvSpPr>
            <p:cNvPr id="273" name="Google Shape;273;p9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Lifecycle Infographics by Slidesgo">
  <a:themeElements>
    <a:clrScheme name="Simple Light">
      <a:dk1>
        <a:srgbClr val="000000"/>
      </a:dk1>
      <a:lt1>
        <a:srgbClr val="FFFFFF"/>
      </a:lt1>
      <a:dk2>
        <a:srgbClr val="999999"/>
      </a:dk2>
      <a:lt2>
        <a:srgbClr val="EBEBEB"/>
      </a:lt2>
      <a:accent1>
        <a:srgbClr val="8ACAD4"/>
      </a:accent1>
      <a:accent2>
        <a:srgbClr val="5CADBD"/>
      </a:accent2>
      <a:accent3>
        <a:srgbClr val="B3D349"/>
      </a:accent3>
      <a:accent4>
        <a:srgbClr val="7CAA3D"/>
      </a:accent4>
      <a:accent5>
        <a:srgbClr val="538A21"/>
      </a:accent5>
      <a:accent6>
        <a:srgbClr val="4EA57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